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81" r:id="rId4"/>
    <p:sldId id="282" r:id="rId5"/>
    <p:sldId id="261" r:id="rId6"/>
    <p:sldId id="262" r:id="rId7"/>
    <p:sldId id="284" r:id="rId8"/>
    <p:sldId id="289" r:id="rId9"/>
    <p:sldId id="256" r:id="rId10"/>
    <p:sldId id="263" r:id="rId11"/>
    <p:sldId id="271" r:id="rId12"/>
    <p:sldId id="257" r:id="rId13"/>
    <p:sldId id="285" r:id="rId14"/>
    <p:sldId id="275" r:id="rId15"/>
    <p:sldId id="276" r:id="rId16"/>
    <p:sldId id="286" r:id="rId17"/>
    <p:sldId id="287" r:id="rId18"/>
    <p:sldId id="279" r:id="rId19"/>
    <p:sldId id="273" r:id="rId20"/>
    <p:sldId id="278" r:id="rId21"/>
    <p:sldId id="26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02" y="6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D625D-E852-442B-92E2-2969BC7CB3D1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3A8C3-4F92-4693-837E-281DB3D98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045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D625D-E852-442B-92E2-2969BC7CB3D1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3A8C3-4F92-4693-837E-281DB3D98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859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D625D-E852-442B-92E2-2969BC7CB3D1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3A8C3-4F92-4693-837E-281DB3D98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70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D625D-E852-442B-92E2-2969BC7CB3D1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3A8C3-4F92-4693-837E-281DB3D98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465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D625D-E852-442B-92E2-2969BC7CB3D1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3A8C3-4F92-4693-837E-281DB3D98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151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D625D-E852-442B-92E2-2969BC7CB3D1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3A8C3-4F92-4693-837E-281DB3D98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42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D625D-E852-442B-92E2-2969BC7CB3D1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3A8C3-4F92-4693-837E-281DB3D98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113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D625D-E852-442B-92E2-2969BC7CB3D1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3A8C3-4F92-4693-837E-281DB3D98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987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D625D-E852-442B-92E2-2969BC7CB3D1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3A8C3-4F92-4693-837E-281DB3D98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581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D625D-E852-442B-92E2-2969BC7CB3D1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3A8C3-4F92-4693-837E-281DB3D98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892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D625D-E852-442B-92E2-2969BC7CB3D1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3A8C3-4F92-4693-837E-281DB3D98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338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D625D-E852-442B-92E2-2969BC7CB3D1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3A8C3-4F92-4693-837E-281DB3D98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846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dmitry.mikhnov" TargetMode="External"/><Relationship Id="rId2" Type="http://schemas.openxmlformats.org/officeDocument/2006/relationships/hyperlink" Target="mailto:coach@successtrading.r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Инвестирование с командой «Успешного трейдинга»</a:t>
            </a:r>
            <a:endParaRPr lang="en-US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515" y="6066983"/>
            <a:ext cx="2009638" cy="717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44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Высокоэффективная стратегия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Минимальный объем инвестиций 60тыс долларов США</a:t>
            </a:r>
          </a:p>
          <a:p>
            <a:r>
              <a:rPr lang="ru-RU" dirty="0" smtClean="0"/>
              <a:t>Средняя доходность за последние 5 лет – 42% годовых</a:t>
            </a:r>
          </a:p>
          <a:p>
            <a:r>
              <a:rPr lang="ru-RU" dirty="0" smtClean="0"/>
              <a:t>Мы открываем вам счет у крупнейшего Американского брокера (</a:t>
            </a:r>
            <a:r>
              <a:rPr lang="en-US" dirty="0" smtClean="0"/>
              <a:t>Interactive Brokers)</a:t>
            </a:r>
            <a:endParaRPr lang="ru-RU" dirty="0" smtClean="0"/>
          </a:p>
          <a:p>
            <a:r>
              <a:rPr lang="ru-RU" dirty="0" smtClean="0"/>
              <a:t>Полная прозрачность для вас</a:t>
            </a:r>
            <a:r>
              <a:rPr lang="en-US" dirty="0" smtClean="0"/>
              <a:t> / </a:t>
            </a:r>
            <a:r>
              <a:rPr lang="ru-RU" dirty="0" smtClean="0"/>
              <a:t>договор</a:t>
            </a:r>
          </a:p>
          <a:p>
            <a:r>
              <a:rPr lang="ru-RU" dirty="0" smtClean="0"/>
              <a:t>Высокая стабильность</a:t>
            </a:r>
          </a:p>
          <a:p>
            <a:r>
              <a:rPr lang="ru-RU" dirty="0" smtClean="0"/>
              <a:t>У нас в управлении более 6млн долларов</a:t>
            </a:r>
          </a:p>
          <a:p>
            <a:r>
              <a:rPr lang="ru-RU" dirty="0" smtClean="0"/>
              <a:t>Комиссия за управление 30% от прибыли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 smtClean="0"/>
          </a:p>
          <a:p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518" y="6240235"/>
            <a:ext cx="1730964" cy="61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494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алгоритмов за 2012-2017 </a:t>
            </a:r>
            <a:endParaRPr lang="en-US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04925" y="1867806"/>
            <a:ext cx="9582150" cy="1680638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1304925" y="3982214"/>
            <a:ext cx="5181600" cy="408811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За </a:t>
            </a:r>
            <a:r>
              <a:rPr lang="ru-RU" dirty="0" err="1" smtClean="0"/>
              <a:t>янв</a:t>
            </a:r>
            <a:r>
              <a:rPr lang="ru-RU" dirty="0" smtClean="0"/>
              <a:t>-декабрь 2017 +74%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110" y="5830699"/>
            <a:ext cx="2195241" cy="78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742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за 2012-2016 годы</a:t>
            </a:r>
            <a:endParaRPr lang="en-US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562" y="1690688"/>
            <a:ext cx="7005927" cy="43513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3944" y="1690688"/>
            <a:ext cx="3829050" cy="15621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462" y="6235913"/>
            <a:ext cx="1743075" cy="6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828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314" y="5724649"/>
            <a:ext cx="1393372" cy="49728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 с октября 2015г по декабрь 2017г (последняя версия систем)</a:t>
            </a:r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25" y="1931256"/>
            <a:ext cx="5514975" cy="35528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2873828"/>
            <a:ext cx="5629548" cy="243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573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4. </a:t>
            </a:r>
            <a:r>
              <a:rPr lang="ru-RU" dirty="0" err="1" smtClean="0"/>
              <a:t>Майнинг</a:t>
            </a:r>
            <a:r>
              <a:rPr lang="ru-RU" dirty="0" smtClean="0"/>
              <a:t> </a:t>
            </a:r>
            <a:r>
              <a:rPr lang="ru-RU" dirty="0" err="1"/>
              <a:t>криптовалют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722346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ru-RU" dirty="0" err="1" smtClean="0"/>
              <a:t>Криптомайнинг</a:t>
            </a:r>
            <a:r>
              <a:rPr lang="ru-RU" dirty="0"/>
              <a:t> </a:t>
            </a:r>
            <a:r>
              <a:rPr lang="ru-RU" dirty="0" smtClean="0"/>
              <a:t>прямо в Москве (оборудования на 1млн </a:t>
            </a:r>
            <a:r>
              <a:rPr lang="en-US" dirty="0" err="1" smtClean="0"/>
              <a:t>usd</a:t>
            </a:r>
            <a:r>
              <a:rPr lang="en-US" dirty="0" smtClean="0"/>
              <a:t>)</a:t>
            </a:r>
            <a:endParaRPr lang="ru-RU" dirty="0" smtClean="0"/>
          </a:p>
          <a:p>
            <a:r>
              <a:rPr lang="ru-RU" dirty="0" smtClean="0"/>
              <a:t>Покупаем и настраиваем фермы на ваше имя по оптовым ценам</a:t>
            </a:r>
          </a:p>
          <a:p>
            <a:r>
              <a:rPr lang="ru-RU" dirty="0" smtClean="0"/>
              <a:t>Плановая доходность 80-100% годовых на добыче</a:t>
            </a:r>
          </a:p>
          <a:p>
            <a:r>
              <a:rPr lang="ru-RU" dirty="0" smtClean="0"/>
              <a:t>Алгоритмы определяют лучшие валюты для </a:t>
            </a:r>
            <a:r>
              <a:rPr lang="ru-RU" dirty="0" err="1" smtClean="0"/>
              <a:t>майнинга</a:t>
            </a:r>
            <a:endParaRPr lang="ru-RU" dirty="0" smtClean="0"/>
          </a:p>
          <a:p>
            <a:r>
              <a:rPr lang="ru-RU" dirty="0" smtClean="0"/>
              <a:t>Каждые 2-3 дня вы получаете </a:t>
            </a:r>
            <a:r>
              <a:rPr lang="ru-RU" dirty="0" err="1" smtClean="0"/>
              <a:t>криптовалюту</a:t>
            </a:r>
            <a:r>
              <a:rPr lang="ru-RU" dirty="0" smtClean="0"/>
              <a:t> на свой аккаунт</a:t>
            </a:r>
          </a:p>
          <a:p>
            <a:r>
              <a:rPr lang="ru-RU" dirty="0" smtClean="0"/>
              <a:t>Дополнительный заработок за счет роста </a:t>
            </a:r>
            <a:r>
              <a:rPr lang="ru-RU" dirty="0" err="1" smtClean="0"/>
              <a:t>криптовалют</a:t>
            </a:r>
            <a:r>
              <a:rPr lang="ru-RU" dirty="0" smtClean="0"/>
              <a:t> (100% в год)</a:t>
            </a:r>
          </a:p>
          <a:p>
            <a:r>
              <a:rPr lang="ru-RU" dirty="0" smtClean="0"/>
              <a:t>Наша комиссия 20% за наладку и подключение, 20% с успеха</a:t>
            </a:r>
          </a:p>
          <a:p>
            <a:r>
              <a:rPr lang="ru-RU" dirty="0" smtClean="0"/>
              <a:t>Работаем по договору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350" y="6176963"/>
            <a:ext cx="1585299" cy="565778"/>
          </a:xfrm>
          <a:prstGeom prst="rect">
            <a:avLst/>
          </a:prstGeom>
        </p:spPr>
      </p:pic>
      <p:pic>
        <p:nvPicPr>
          <p:cNvPr id="2050" name="Picture 2" descr="Картинки по запросу фото биткоин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169" y="536960"/>
            <a:ext cx="1683242" cy="981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2844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5. Инвестирование в </a:t>
            </a:r>
            <a:r>
              <a:rPr lang="en-US" dirty="0" smtClean="0"/>
              <a:t>Pre-ICO </a:t>
            </a:r>
            <a:r>
              <a:rPr lang="ru-RU" dirty="0" smtClean="0"/>
              <a:t>компании 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Отбираем лучшие </a:t>
            </a:r>
            <a:r>
              <a:rPr lang="en-US" dirty="0" smtClean="0"/>
              <a:t>Pre-ICO </a:t>
            </a:r>
            <a:r>
              <a:rPr lang="ru-RU" dirty="0" smtClean="0"/>
              <a:t>на </a:t>
            </a:r>
            <a:r>
              <a:rPr lang="ru-RU" dirty="0" err="1" smtClean="0"/>
              <a:t>крипторынке</a:t>
            </a:r>
            <a:endParaRPr lang="ru-RU" dirty="0" smtClean="0"/>
          </a:p>
          <a:p>
            <a:r>
              <a:rPr lang="ru-RU" dirty="0" smtClean="0"/>
              <a:t>Договариваемся о лучших </a:t>
            </a:r>
            <a:r>
              <a:rPr lang="en-US" dirty="0" smtClean="0"/>
              <a:t>Pre-ICO </a:t>
            </a:r>
            <a:r>
              <a:rPr lang="ru-RU" dirty="0" smtClean="0"/>
              <a:t>условиях</a:t>
            </a:r>
            <a:r>
              <a:rPr lang="en-US" dirty="0" smtClean="0"/>
              <a:t> </a:t>
            </a:r>
            <a:r>
              <a:rPr lang="ru-RU" dirty="0" smtClean="0"/>
              <a:t>с основателями</a:t>
            </a:r>
          </a:p>
          <a:p>
            <a:r>
              <a:rPr lang="ru-RU" dirty="0" smtClean="0"/>
              <a:t>Доход 100% за 3-4 месяца (вход в сделку и выход после </a:t>
            </a:r>
            <a:r>
              <a:rPr lang="en-US" dirty="0" smtClean="0"/>
              <a:t>ICO)</a:t>
            </a:r>
          </a:p>
          <a:p>
            <a:r>
              <a:rPr lang="ru-RU" dirty="0" smtClean="0"/>
              <a:t>От 20тыс долларов</a:t>
            </a:r>
          </a:p>
          <a:p>
            <a:r>
              <a:rPr lang="ru-RU" dirty="0" smtClean="0"/>
              <a:t>Стратегия рассчитана на 1 год</a:t>
            </a:r>
          </a:p>
          <a:p>
            <a:r>
              <a:rPr lang="ru-RU" dirty="0" smtClean="0"/>
              <a:t>Возможность оставить </a:t>
            </a:r>
            <a:r>
              <a:rPr lang="ru-RU" dirty="0" err="1" smtClean="0"/>
              <a:t>токены</a:t>
            </a:r>
            <a:r>
              <a:rPr lang="ru-RU" dirty="0" smtClean="0"/>
              <a:t> если они вам понравились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ru-RU" dirty="0" smtClean="0">
              <a:sym typeface="Wingdings" panose="05000000000000000000" pitchFamily="2" charset="2"/>
            </a:endParaRPr>
          </a:p>
          <a:p>
            <a:r>
              <a:rPr lang="ru-RU" dirty="0" smtClean="0">
                <a:sym typeface="Wingdings" panose="05000000000000000000" pitchFamily="2" charset="2"/>
              </a:rPr>
              <a:t>Комиссия 35% от успеха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4" name="Picture 2" descr="Картинки по запросу фото биткоин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009" y="536960"/>
            <a:ext cx="1683242" cy="981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350" y="6176963"/>
            <a:ext cx="1585299" cy="565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677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Консервативные стратегии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Накопительные консервативные стратегии</a:t>
            </a:r>
          </a:p>
          <a:p>
            <a:r>
              <a:rPr lang="ru-RU" dirty="0" smtClean="0"/>
              <a:t>Отлично подходят для консервативной части капитала</a:t>
            </a:r>
          </a:p>
          <a:p>
            <a:r>
              <a:rPr lang="ru-RU" dirty="0" smtClean="0"/>
              <a:t>Низкие риски, работа по договору</a:t>
            </a:r>
          </a:p>
          <a:p>
            <a:r>
              <a:rPr lang="ru-RU" dirty="0" smtClean="0"/>
              <a:t>От 10тыс долларов или 300тыс для ИИС</a:t>
            </a:r>
          </a:p>
          <a:p>
            <a:r>
              <a:rPr lang="ru-RU" dirty="0" smtClean="0"/>
              <a:t>Открываем вам счет и настраиваем стратегию</a:t>
            </a:r>
          </a:p>
          <a:p>
            <a:r>
              <a:rPr lang="ru-RU" dirty="0" smtClean="0"/>
              <a:t>Доход 10-12% годовых</a:t>
            </a:r>
          </a:p>
          <a:p>
            <a:r>
              <a:rPr lang="ru-RU" dirty="0" smtClean="0"/>
              <a:t>Плата за управление 1% годовых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212" y="5830887"/>
            <a:ext cx="269557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6212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09303"/>
            <a:ext cx="10515600" cy="128138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Гарантированный </a:t>
            </a:r>
            <a:r>
              <a:rPr lang="ru-RU" dirty="0"/>
              <a:t>доход с ежемесячной выплатой процентов (25-35% годовых)</a:t>
            </a:r>
            <a:r>
              <a:rPr lang="ru-RU" b="1" dirty="0"/>
              <a:t/>
            </a:r>
            <a:br>
              <a:rPr lang="ru-RU" b="1" dirty="0"/>
            </a:b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238103"/>
            <a:ext cx="10515600" cy="3938860"/>
          </a:xfrm>
        </p:spPr>
        <p:txBody>
          <a:bodyPr/>
          <a:lstStyle/>
          <a:p>
            <a:r>
              <a:rPr lang="ru-RU" dirty="0" smtClean="0"/>
              <a:t>Займы бизнесам на оборотные средства от 1 млн рублей</a:t>
            </a:r>
          </a:p>
          <a:p>
            <a:r>
              <a:rPr lang="ru-RU" dirty="0" smtClean="0"/>
              <a:t>Мы сотрудничаем только с крупными проверенными бизнесами</a:t>
            </a:r>
          </a:p>
          <a:p>
            <a:r>
              <a:rPr lang="ru-RU" dirty="0" smtClean="0"/>
              <a:t>Каждое 5 число вы получаете свои проценты на карту</a:t>
            </a:r>
          </a:p>
          <a:p>
            <a:r>
              <a:rPr lang="ru-RU" dirty="0" smtClean="0"/>
              <a:t>Возможно оформление ликвидного залога на сумму займа</a:t>
            </a:r>
          </a:p>
          <a:p>
            <a:r>
              <a:rPr lang="ru-RU" dirty="0" smtClean="0"/>
              <a:t>Срок займа от 1 года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212" y="5830887"/>
            <a:ext cx="269557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0623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Услуга «Персональный финансовый консультант»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53552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Как уследить за всем, что происходит в финансовом мире? Как сделать, чтобы ваши деньги эффективно работали и росли?</a:t>
            </a:r>
          </a:p>
          <a:p>
            <a:r>
              <a:rPr lang="ru-RU" dirty="0" smtClean="0"/>
              <a:t>Наш финансовый консультант поможет вам составить профессиональный финансовый план на ближайшие 10 лет</a:t>
            </a:r>
          </a:p>
          <a:p>
            <a:r>
              <a:rPr lang="ru-RU" dirty="0" smtClean="0"/>
              <a:t>Он поможет вам сформулировать четкие личные и семейные финансовые цели и спланировать их достижение</a:t>
            </a:r>
          </a:p>
          <a:p>
            <a:r>
              <a:rPr lang="ru-RU" dirty="0" smtClean="0"/>
              <a:t>Финансовый консультант даст эффективные рекомендации по управлению и наращиванию личного</a:t>
            </a:r>
            <a:r>
              <a:rPr lang="en-US" dirty="0" smtClean="0"/>
              <a:t>/</a:t>
            </a:r>
            <a:r>
              <a:rPr lang="ru-RU" dirty="0" smtClean="0"/>
              <a:t>семейного капитала</a:t>
            </a:r>
          </a:p>
          <a:p>
            <a:r>
              <a:rPr lang="ru-RU" dirty="0" smtClean="0"/>
              <a:t>Поможет вам значительно увеличить доход от вашего капитала и снизить риски</a:t>
            </a:r>
          </a:p>
          <a:p>
            <a:r>
              <a:rPr lang="ru-RU" dirty="0" smtClean="0"/>
              <a:t>Финансовый консультант знает и использует в ваших интересах все многообразие мировых финансовых и нефинансовых инструментов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983" y="6323071"/>
            <a:ext cx="1243284" cy="44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1282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Наши плюсы</a:t>
            </a:r>
            <a:endParaRPr lang="en-US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Свыше 9 лет опыт работы на фондовых рынках</a:t>
            </a:r>
          </a:p>
          <a:p>
            <a:r>
              <a:rPr lang="ru-RU" dirty="0" smtClean="0"/>
              <a:t>7 млн долларов в управлении</a:t>
            </a:r>
          </a:p>
          <a:p>
            <a:r>
              <a:rPr lang="ru-RU" dirty="0" smtClean="0"/>
              <a:t>Ваши деньги всегда находятся на ваших счетах</a:t>
            </a:r>
          </a:p>
          <a:p>
            <a:r>
              <a:rPr lang="ru-RU" dirty="0" smtClean="0"/>
              <a:t>Полностью прозрачная работа для вас</a:t>
            </a:r>
          </a:p>
          <a:p>
            <a:r>
              <a:rPr lang="ru-RU" dirty="0" smtClean="0"/>
              <a:t>Ежедневная отчетность для вас от брокера</a:t>
            </a:r>
          </a:p>
          <a:p>
            <a:r>
              <a:rPr lang="ru-RU" dirty="0" smtClean="0"/>
              <a:t>Мы зарабатываем только когда вы зарабатываете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ru-RU" dirty="0" smtClean="0">
              <a:sym typeface="Wingdings" panose="05000000000000000000" pitchFamily="2" charset="2"/>
            </a:endParaRPr>
          </a:p>
          <a:p>
            <a:r>
              <a:rPr lang="ru-RU" dirty="0" smtClean="0">
                <a:sym typeface="Wingdings" panose="05000000000000000000" pitchFamily="2" charset="2"/>
              </a:rPr>
              <a:t>Действует партнерская программа за привлечение инвесторов </a:t>
            </a:r>
            <a:r>
              <a:rPr lang="en-US" dirty="0" smtClean="0">
                <a:sym typeface="Wingdings" panose="05000000000000000000" pitchFamily="2" charset="2"/>
              </a:rPr>
              <a:t>$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212" y="5830887"/>
            <a:ext cx="269557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603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217080"/>
            <a:ext cx="10515600" cy="988062"/>
          </a:xfrm>
        </p:spPr>
        <p:txBody>
          <a:bodyPr/>
          <a:lstStyle/>
          <a:p>
            <a:r>
              <a:rPr lang="ru-RU" dirty="0" smtClean="0"/>
              <a:t>Наше предложение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342345"/>
            <a:ext cx="10515600" cy="4351338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Активный доход на Американском рынке (плановые 30%-40% годовых)</a:t>
            </a:r>
            <a:r>
              <a:rPr lang="en-US" b="1" dirty="0" smtClean="0"/>
              <a:t>:</a:t>
            </a:r>
          </a:p>
          <a:p>
            <a:pPr marL="514350" indent="-514350">
              <a:buAutoNum type="arabicPeriod"/>
            </a:pPr>
            <a:r>
              <a:rPr lang="ru-RU" dirty="0" smtClean="0"/>
              <a:t>Инвестировать в покупку акций </a:t>
            </a:r>
            <a:r>
              <a:rPr lang="en-US" dirty="0" smtClean="0"/>
              <a:t>IPO </a:t>
            </a:r>
            <a:r>
              <a:rPr lang="ru-RU" dirty="0" smtClean="0"/>
              <a:t>(от 10тыс </a:t>
            </a:r>
            <a:r>
              <a:rPr lang="en-US" dirty="0" err="1" smtClean="0"/>
              <a:t>usd</a:t>
            </a:r>
            <a:r>
              <a:rPr lang="ru-RU" dirty="0" smtClean="0"/>
              <a:t>)</a:t>
            </a:r>
          </a:p>
          <a:p>
            <a:pPr marL="514350" indent="-514350">
              <a:buAutoNum type="arabicPeriod"/>
            </a:pPr>
            <a:r>
              <a:rPr lang="ru-RU" dirty="0" smtClean="0"/>
              <a:t>Активное управление портфелем из акций</a:t>
            </a:r>
            <a:r>
              <a:rPr lang="en-US" dirty="0" smtClean="0"/>
              <a:t>, ETF, ETN (</a:t>
            </a:r>
            <a:r>
              <a:rPr lang="ru-RU" dirty="0" smtClean="0"/>
              <a:t>от 25тыс </a:t>
            </a:r>
            <a:r>
              <a:rPr lang="en-US" dirty="0" err="1" smtClean="0"/>
              <a:t>usd</a:t>
            </a:r>
            <a:r>
              <a:rPr lang="en-US" dirty="0" smtClean="0"/>
              <a:t>)</a:t>
            </a:r>
            <a:endParaRPr lang="en-US" dirty="0"/>
          </a:p>
          <a:p>
            <a:pPr marL="514350" indent="-514350">
              <a:buAutoNum type="arabicPeriod"/>
            </a:pPr>
            <a:r>
              <a:rPr lang="ru-RU" dirty="0" smtClean="0"/>
              <a:t>Инвестировать в торговые алгоритмы</a:t>
            </a:r>
            <a:r>
              <a:rPr lang="en-US" dirty="0" smtClean="0"/>
              <a:t> (</a:t>
            </a:r>
            <a:r>
              <a:rPr lang="ru-RU" dirty="0" smtClean="0"/>
              <a:t>от 60тыс </a:t>
            </a:r>
            <a:r>
              <a:rPr lang="en-US" dirty="0" err="1" smtClean="0"/>
              <a:t>usd</a:t>
            </a:r>
            <a:r>
              <a:rPr lang="en-US" dirty="0" smtClean="0"/>
              <a:t>)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Инвестирование в новый </a:t>
            </a:r>
            <a:r>
              <a:rPr lang="ru-RU" b="1" dirty="0" err="1" smtClean="0"/>
              <a:t>крипторынок</a:t>
            </a:r>
            <a:r>
              <a:rPr lang="ru-RU" b="1" dirty="0" smtClean="0"/>
              <a:t> (плановые 100% и больше годовых)</a:t>
            </a:r>
            <a:r>
              <a:rPr lang="en-US" b="1" dirty="0" smtClean="0"/>
              <a:t>:</a:t>
            </a:r>
          </a:p>
          <a:p>
            <a:pPr marL="514350" indent="-514350">
              <a:buAutoNum type="arabicPeriod"/>
            </a:pPr>
            <a:r>
              <a:rPr lang="ru-RU" dirty="0" err="1" smtClean="0"/>
              <a:t>Майнинг</a:t>
            </a:r>
            <a:r>
              <a:rPr lang="ru-RU" dirty="0" smtClean="0"/>
              <a:t> </a:t>
            </a:r>
            <a:r>
              <a:rPr lang="ru-RU" dirty="0" err="1" smtClean="0"/>
              <a:t>криптовалют</a:t>
            </a:r>
            <a:r>
              <a:rPr lang="ru-RU" dirty="0" smtClean="0"/>
              <a:t> (от 1,2млн рублей)</a:t>
            </a:r>
          </a:p>
          <a:p>
            <a:pPr marL="514350" indent="-514350">
              <a:buAutoNum type="arabicPeriod"/>
            </a:pPr>
            <a:r>
              <a:rPr lang="ru-RU" dirty="0" smtClean="0"/>
              <a:t>Инвестирование в </a:t>
            </a:r>
            <a:r>
              <a:rPr lang="en-US" dirty="0" smtClean="0"/>
              <a:t>PRE-ICO </a:t>
            </a:r>
            <a:r>
              <a:rPr lang="ru-RU" dirty="0" smtClean="0"/>
              <a:t>компании (от 1млн рублей)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dirty="0"/>
              <a:t>Консервативные стратегии (плановые 10-12% годовых)</a:t>
            </a:r>
            <a:r>
              <a:rPr lang="en-US" b="1" dirty="0"/>
              <a:t>:</a:t>
            </a:r>
          </a:p>
          <a:p>
            <a:pPr marL="514350" indent="-514350">
              <a:buAutoNum type="arabicPeriod"/>
            </a:pPr>
            <a:r>
              <a:rPr lang="ru-RU" dirty="0"/>
              <a:t>Портфель из </a:t>
            </a:r>
            <a:r>
              <a:rPr lang="en-US" dirty="0"/>
              <a:t>ETF </a:t>
            </a:r>
            <a:r>
              <a:rPr lang="ru-RU" dirty="0"/>
              <a:t>и облигаций на рынке США (от </a:t>
            </a:r>
            <a:r>
              <a:rPr lang="ru-RU" dirty="0" smtClean="0"/>
              <a:t>10тыс </a:t>
            </a:r>
            <a:r>
              <a:rPr lang="en-US" dirty="0" err="1"/>
              <a:t>usd</a:t>
            </a:r>
            <a:r>
              <a:rPr lang="en-US" dirty="0"/>
              <a:t>)</a:t>
            </a:r>
            <a:endParaRPr lang="ru-RU" dirty="0"/>
          </a:p>
          <a:p>
            <a:pPr marL="514350" indent="-514350">
              <a:buAutoNum type="arabicPeriod"/>
            </a:pPr>
            <a:r>
              <a:rPr lang="ru-RU" dirty="0" smtClean="0"/>
              <a:t>Накопительное инвестирование на рынке России (ИИС</a:t>
            </a:r>
            <a:r>
              <a:rPr lang="en-US" dirty="0" smtClean="0"/>
              <a:t>, </a:t>
            </a:r>
            <a:r>
              <a:rPr lang="ru-RU" dirty="0" smtClean="0"/>
              <a:t>от 300тыс)</a:t>
            </a:r>
            <a:endParaRPr lang="en-US" dirty="0" smtClean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dirty="0"/>
              <a:t>Покупка рентной недвижимости на Европейском рынке с гарантированной доходностью (от 100тыс </a:t>
            </a:r>
            <a:r>
              <a:rPr lang="en-US" dirty="0" err="1"/>
              <a:t>usd</a:t>
            </a:r>
            <a:r>
              <a:rPr lang="en-US" dirty="0" smtClean="0"/>
              <a:t>)</a:t>
            </a:r>
            <a:endParaRPr lang="ru-RU" dirty="0" smtClean="0"/>
          </a:p>
          <a:p>
            <a:pPr marL="514350" indent="-514350">
              <a:buAutoNum type="arabicPeriod"/>
            </a:pPr>
            <a:endParaRPr lang="ru-RU" dirty="0"/>
          </a:p>
          <a:p>
            <a:pPr marL="0" indent="0">
              <a:buNone/>
            </a:pPr>
            <a:r>
              <a:rPr lang="ru-RU" b="1" dirty="0" smtClean="0"/>
              <a:t>Гарантированный доход с ежемесячной выплатой процентов (25-35% годовых)</a:t>
            </a:r>
          </a:p>
          <a:p>
            <a:pPr marL="514350" indent="-514350">
              <a:buAutoNum type="arabicPeriod"/>
            </a:pPr>
            <a:r>
              <a:rPr lang="ru-RU" dirty="0"/>
              <a:t>Займы надежным бизнесам для пополнения оборотных средств (от 1млн рублей на год)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515" y="6066983"/>
            <a:ext cx="2009638" cy="717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5062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 рисках</a:t>
            </a:r>
            <a:endParaRPr lang="en-US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Следует понимать, что инвестирование на фондовых рынках несет как возможности заработка, так и риски потери средств.</a:t>
            </a:r>
          </a:p>
          <a:p>
            <a:r>
              <a:rPr lang="ru-RU" dirty="0" smtClean="0"/>
              <a:t>Прошлые доходности управляющих не гарантируют будущие доходности.</a:t>
            </a:r>
          </a:p>
          <a:p>
            <a:r>
              <a:rPr lang="ru-RU" dirty="0" smtClean="0"/>
              <a:t>Так же на фондовом рынке нет гарантий стабильного ежемесячного дохода, периоды заработков могут сменяться периодами убытков или нулевых результатов</a:t>
            </a:r>
          </a:p>
          <a:p>
            <a:pPr marL="0" indent="0">
              <a:buNone/>
            </a:pPr>
            <a:endParaRPr lang="ru-RU" dirty="0" smtClean="0"/>
          </a:p>
          <a:p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212" y="5830887"/>
            <a:ext cx="269557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5624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Если у вас возникли вопросы, пишите нам на </a:t>
            </a:r>
            <a:r>
              <a:rPr lang="en-US" dirty="0" smtClean="0">
                <a:hlinkClick r:id="rId2"/>
              </a:rPr>
              <a:t>coach@successtrading.ru</a:t>
            </a:r>
            <a:r>
              <a:rPr lang="en-US" dirty="0" smtClean="0"/>
              <a:t> </a:t>
            </a:r>
            <a:r>
              <a:rPr lang="ru-RU" dirty="0"/>
              <a:t>(для Дмитрия Михнова</a:t>
            </a:r>
            <a:r>
              <a:rPr lang="ru-RU" dirty="0" smtClean="0"/>
              <a:t>)</a:t>
            </a:r>
          </a:p>
          <a:p>
            <a:r>
              <a:rPr lang="ru-RU" dirty="0" smtClean="0"/>
              <a:t>Или напрямую мне в </a:t>
            </a:r>
            <a:r>
              <a:rPr lang="en-US" dirty="0" smtClean="0"/>
              <a:t>Facebook 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www.facebook.com/dmitry.mikhnov</a:t>
            </a:r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934" y="3796937"/>
            <a:ext cx="2144893" cy="21448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212" y="5695950"/>
            <a:ext cx="269557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48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Инвестирование по договору займа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Вы инвестируете первый раз и хотите быть уверенными, что не потеряете</a:t>
            </a:r>
          </a:p>
          <a:p>
            <a:r>
              <a:rPr lang="ru-RU" dirty="0" smtClean="0"/>
              <a:t>Вы даете нам средства по договору займа, мы инвестируем ваши средства в инструменты на финансовом рынке</a:t>
            </a:r>
          </a:p>
          <a:p>
            <a:r>
              <a:rPr lang="ru-RU" dirty="0" smtClean="0"/>
              <a:t>Вы получаете 30% от нашей прибыли</a:t>
            </a:r>
          </a:p>
          <a:p>
            <a:r>
              <a:rPr lang="ru-RU" dirty="0" smtClean="0"/>
              <a:t>Ежемесячная отчетность 5 числа</a:t>
            </a:r>
          </a:p>
          <a:p>
            <a:r>
              <a:rPr lang="ru-RU" dirty="0" smtClean="0"/>
              <a:t>Возможность пополнить</a:t>
            </a:r>
            <a:r>
              <a:rPr lang="en-US" dirty="0" smtClean="0"/>
              <a:t>/</a:t>
            </a:r>
            <a:r>
              <a:rPr lang="ru-RU" dirty="0" smtClean="0"/>
              <a:t>снять средства</a:t>
            </a:r>
            <a:r>
              <a:rPr lang="en-US" dirty="0" smtClean="0"/>
              <a:t>/</a:t>
            </a:r>
            <a:r>
              <a:rPr lang="ru-RU" dirty="0" smtClean="0"/>
              <a:t>проценты после 3го месяца</a:t>
            </a:r>
            <a:endParaRPr lang="en-US" dirty="0" smtClean="0"/>
          </a:p>
          <a:p>
            <a:r>
              <a:rPr lang="ru-RU" dirty="0" smtClean="0"/>
              <a:t>Минимальная сумма инвестирования 300тыс рублей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515" y="6066983"/>
            <a:ext cx="2009638" cy="717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600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515601" cy="1325563"/>
          </a:xfrm>
        </p:spPr>
        <p:txBody>
          <a:bodyPr/>
          <a:lstStyle/>
          <a:p>
            <a:r>
              <a:rPr lang="ru-RU" dirty="0" smtClean="0"/>
              <a:t>Доходность программы за 2017 год – </a:t>
            </a:r>
            <a:r>
              <a:rPr lang="ru-RU" b="1" dirty="0" smtClean="0"/>
              <a:t>16,18% в </a:t>
            </a:r>
            <a:r>
              <a:rPr lang="en-US" b="1" dirty="0" err="1" smtClean="0"/>
              <a:t>usd</a:t>
            </a:r>
            <a:endParaRPr lang="en-US" b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38200" y="1825625"/>
            <a:ext cx="4195354" cy="4351338"/>
          </a:xfrm>
        </p:spPr>
        <p:txBody>
          <a:bodyPr/>
          <a:lstStyle/>
          <a:p>
            <a:r>
              <a:rPr lang="ru-RU" dirty="0" smtClean="0"/>
              <a:t>Мы инвестируем средства в наши алгоритмы и в </a:t>
            </a:r>
            <a:r>
              <a:rPr lang="en-US" dirty="0" smtClean="0"/>
              <a:t>IPO </a:t>
            </a:r>
            <a:r>
              <a:rPr lang="ru-RU" dirty="0" smtClean="0"/>
              <a:t>сделки</a:t>
            </a:r>
          </a:p>
          <a:p>
            <a:r>
              <a:rPr lang="ru-RU" dirty="0" smtClean="0"/>
              <a:t>Роботы приносят прибыль практически ежемесячно</a:t>
            </a:r>
          </a:p>
          <a:p>
            <a:r>
              <a:rPr lang="en-US" dirty="0" smtClean="0"/>
              <a:t>IPO </a:t>
            </a:r>
            <a:r>
              <a:rPr lang="ru-RU" dirty="0" smtClean="0"/>
              <a:t>в момент закрытия</a:t>
            </a:r>
            <a:endParaRPr lang="en-US" dirty="0"/>
          </a:p>
        </p:txBody>
      </p:sp>
      <p:pic>
        <p:nvPicPr>
          <p:cNvPr id="1026" name="Picture 2" descr="https://i.gyazo.com/d634c7a31c7228878cbefec87e93c03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594" y="1677331"/>
            <a:ext cx="6810557" cy="4298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515" y="6066983"/>
            <a:ext cx="2009638" cy="717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539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892246" cy="1325563"/>
          </a:xfrm>
        </p:spPr>
        <p:txBody>
          <a:bodyPr/>
          <a:lstStyle/>
          <a:p>
            <a:r>
              <a:rPr lang="ru-RU" dirty="0" smtClean="0"/>
              <a:t>1. Инвестировать в </a:t>
            </a:r>
            <a:r>
              <a:rPr lang="en-US" dirty="0" smtClean="0"/>
              <a:t>IPO </a:t>
            </a:r>
            <a:r>
              <a:rPr lang="ru-RU" dirty="0" smtClean="0"/>
              <a:t>сделки на рынке США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585119"/>
            <a:ext cx="10515600" cy="4351338"/>
          </a:xfrm>
        </p:spPr>
        <p:txBody>
          <a:bodyPr/>
          <a:lstStyle/>
          <a:p>
            <a:r>
              <a:rPr lang="ru-RU" dirty="0" smtClean="0"/>
              <a:t>Свой счет у Американского брокера</a:t>
            </a:r>
          </a:p>
          <a:p>
            <a:r>
              <a:rPr lang="ru-RU" dirty="0" smtClean="0"/>
              <a:t>От 10тыс долларов</a:t>
            </a:r>
          </a:p>
          <a:p>
            <a:r>
              <a:rPr lang="ru-RU" dirty="0" smtClean="0"/>
              <a:t>Средняя прибыль со сделки 36% за 3 месяца</a:t>
            </a:r>
          </a:p>
          <a:p>
            <a:r>
              <a:rPr lang="ru-RU" dirty="0" smtClean="0"/>
              <a:t>Наша комиссия с прибыли за управление позицией 30%</a:t>
            </a:r>
          </a:p>
          <a:p>
            <a:r>
              <a:rPr lang="ru-RU" dirty="0" smtClean="0"/>
              <a:t>Обычная длительность сделки 90 дней</a:t>
            </a:r>
          </a:p>
          <a:p>
            <a:r>
              <a:rPr lang="ru-RU" dirty="0" smtClean="0">
                <a:sym typeface="Wingdings" panose="05000000000000000000" pitchFamily="2" charset="2"/>
              </a:rPr>
              <a:t>Если часть суммы временно свободна инвестируем в 30дневные сделки на популярных американских акциях (5-10% доп. доход)</a:t>
            </a:r>
          </a:p>
          <a:p>
            <a:r>
              <a:rPr lang="ru-RU" dirty="0"/>
              <a:t>Вы можете оставить акции если они вам понравились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ru-RU" dirty="0">
              <a:sym typeface="Wingdings" panose="05000000000000000000" pitchFamily="2" charset="2"/>
            </a:endParaRPr>
          </a:p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515" y="6066983"/>
            <a:ext cx="2009638" cy="717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709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544175" cy="11398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Таблица </a:t>
            </a:r>
            <a:r>
              <a:rPr lang="en-US" dirty="0" smtClean="0"/>
              <a:t>IPO </a:t>
            </a:r>
            <a:r>
              <a:rPr lang="ru-RU" dirty="0" smtClean="0"/>
              <a:t>сделок прошедших до </a:t>
            </a:r>
            <a:r>
              <a:rPr lang="ru-RU" dirty="0" err="1" smtClean="0"/>
              <a:t>окт</a:t>
            </a:r>
            <a:r>
              <a:rPr lang="ru-RU" dirty="0" smtClean="0"/>
              <a:t> 2017</a:t>
            </a:r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515" y="6066983"/>
            <a:ext cx="2009638" cy="717221"/>
          </a:xfrm>
          <a:prstGeom prst="rect">
            <a:avLst/>
          </a:prstGeom>
        </p:spPr>
      </p:pic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575" y="1394767"/>
            <a:ext cx="6649518" cy="4672216"/>
          </a:xfrm>
        </p:spPr>
      </p:pic>
    </p:spTree>
    <p:extLst>
      <p:ext uri="{BB962C8B-B14F-4D97-AF65-F5344CB8AC3E}">
        <p14:creationId xmlns:p14="http://schemas.microsoft.com/office/powerpoint/2010/main" val="417300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439399" cy="103695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2. </a:t>
            </a:r>
            <a:r>
              <a:rPr lang="ru-RU" dirty="0"/>
              <a:t>Активное управление портфелем из акций, </a:t>
            </a:r>
            <a:r>
              <a:rPr lang="en-US" dirty="0"/>
              <a:t>ETF, </a:t>
            </a:r>
            <a:r>
              <a:rPr lang="en-US" dirty="0" smtClean="0"/>
              <a:t>ETN</a:t>
            </a:r>
            <a:r>
              <a:rPr lang="ru-RU" dirty="0" smtClean="0"/>
              <a:t> на финансовых рынках США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585119"/>
            <a:ext cx="5353595" cy="435133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Открываем Вам счет у Американского брокера</a:t>
            </a:r>
          </a:p>
          <a:p>
            <a:r>
              <a:rPr lang="ru-RU" dirty="0" smtClean="0"/>
              <a:t>От 25тыс долларов</a:t>
            </a:r>
          </a:p>
          <a:p>
            <a:r>
              <a:rPr lang="ru-RU" dirty="0" smtClean="0"/>
              <a:t>Максимальная просадка по договору 10%</a:t>
            </a:r>
          </a:p>
          <a:p>
            <a:r>
              <a:rPr lang="ru-RU" dirty="0" smtClean="0"/>
              <a:t>Гарантия максимальной просадки</a:t>
            </a:r>
          </a:p>
          <a:p>
            <a:r>
              <a:rPr lang="ru-RU" dirty="0" smtClean="0"/>
              <a:t>Срок рекомендуемого инвестирования от 1 года</a:t>
            </a:r>
          </a:p>
          <a:p>
            <a:r>
              <a:rPr lang="ru-RU" dirty="0" smtClean="0"/>
              <a:t>Наша комиссия с прибыли 35%</a:t>
            </a:r>
          </a:p>
          <a:p>
            <a:r>
              <a:rPr lang="ru-RU" dirty="0" smtClean="0"/>
              <a:t>Вы в любой момент можете пополнять счет</a:t>
            </a:r>
            <a:r>
              <a:rPr lang="en-US" dirty="0" smtClean="0"/>
              <a:t>/</a:t>
            </a:r>
            <a:r>
              <a:rPr lang="ru-RU" dirty="0" smtClean="0"/>
              <a:t>выводить прибыль</a:t>
            </a:r>
          </a:p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212" y="5830887"/>
            <a:ext cx="2695575" cy="962025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0950956"/>
              </p:ext>
            </p:extLst>
          </p:nvPr>
        </p:nvGraphicFramePr>
        <p:xfrm>
          <a:off x="6403703" y="1585119"/>
          <a:ext cx="4873896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6948"/>
                <a:gridCol w="2436948"/>
              </a:tblGrid>
              <a:tr h="281815">
                <a:tc>
                  <a:txBody>
                    <a:bodyPr/>
                    <a:lstStyle/>
                    <a:p>
                      <a:r>
                        <a:rPr lang="ru-RU" dirty="0" smtClean="0"/>
                        <a:t>Год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Доходность чистая</a:t>
                      </a:r>
                      <a:endParaRPr lang="en-US" dirty="0"/>
                    </a:p>
                  </a:txBody>
                  <a:tcPr/>
                </a:tc>
              </a:tr>
              <a:tr h="281815">
                <a:tc>
                  <a:txBody>
                    <a:bodyPr/>
                    <a:lstStyle/>
                    <a:p>
                      <a:r>
                        <a:rPr lang="ru-RU" dirty="0" smtClean="0"/>
                        <a:t>2015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+36%</a:t>
                      </a:r>
                      <a:endParaRPr lang="en-US" dirty="0"/>
                    </a:p>
                  </a:txBody>
                  <a:tcPr/>
                </a:tc>
              </a:tr>
              <a:tr h="281815">
                <a:tc>
                  <a:txBody>
                    <a:bodyPr/>
                    <a:lstStyle/>
                    <a:p>
                      <a:r>
                        <a:rPr lang="ru-RU" dirty="0" smtClean="0"/>
                        <a:t>2016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+31%</a:t>
                      </a:r>
                    </a:p>
                  </a:txBody>
                  <a:tcPr/>
                </a:tc>
              </a:tr>
              <a:tr h="281815">
                <a:tc>
                  <a:txBody>
                    <a:bodyPr/>
                    <a:lstStyle/>
                    <a:p>
                      <a:r>
                        <a:rPr lang="ru-RU" dirty="0" smtClean="0"/>
                        <a:t>2017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+45%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54529" y="3231198"/>
            <a:ext cx="4423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Средняя доходность +37,33% в год клиенту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728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 по одному из клиентов за 2017 год +39,71% (суммы в </a:t>
            </a:r>
            <a:r>
              <a:rPr lang="en-US" dirty="0" err="1" smtClean="0"/>
              <a:t>usd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983" y="1690688"/>
            <a:ext cx="9820034" cy="4351338"/>
          </a:xfrm>
        </p:spPr>
      </p:pic>
    </p:spTree>
    <p:extLst>
      <p:ext uri="{BB962C8B-B14F-4D97-AF65-F5344CB8AC3E}">
        <p14:creationId xmlns:p14="http://schemas.microsoft.com/office/powerpoint/2010/main" val="287366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2. Торговые алгоритмы</a:t>
            </a: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На рынке США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212" y="5895975"/>
            <a:ext cx="269557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9073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1941</TotalTime>
  <Words>923</Words>
  <Application>Microsoft Office PowerPoint</Application>
  <PresentationFormat>Широкоэкранный</PresentationFormat>
  <Paragraphs>126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Wingdings</vt:lpstr>
      <vt:lpstr>Тема Office</vt:lpstr>
      <vt:lpstr>Инвестирование с командой «Успешного трейдинга»</vt:lpstr>
      <vt:lpstr>Наше предложение:</vt:lpstr>
      <vt:lpstr>Инвестирование по договору займа</vt:lpstr>
      <vt:lpstr>Доходность программы за 2017 год – 16,18% в usd</vt:lpstr>
      <vt:lpstr>1. Инвестировать в IPO сделки на рынке США</vt:lpstr>
      <vt:lpstr>Таблица IPO сделок прошедших до окт 2017</vt:lpstr>
      <vt:lpstr>2. Активное управление портфелем из акций, ETF, ETN на финансовых рынках США</vt:lpstr>
      <vt:lpstr>Результат по одному из клиентов за 2017 год +39,71% (суммы в usd)</vt:lpstr>
      <vt:lpstr>2. Торговые алгоритмы</vt:lpstr>
      <vt:lpstr>Высокоэффективная стратегия</vt:lpstr>
      <vt:lpstr>Результаты алгоритмов за 2012-2017 </vt:lpstr>
      <vt:lpstr>Результаты за 2012-2016 годы</vt:lpstr>
      <vt:lpstr>Результат с октября 2015г по декабрь 2017г (последняя версия систем)</vt:lpstr>
      <vt:lpstr>4. Майнинг криптовалют</vt:lpstr>
      <vt:lpstr>5. Инвестирование в Pre-ICO компании </vt:lpstr>
      <vt:lpstr>Консервативные стратегии</vt:lpstr>
      <vt:lpstr> Гарантированный доход с ежемесячной выплатой процентов (25-35% годовых) </vt:lpstr>
      <vt:lpstr>Услуга «Персональный финансовый консультант»</vt:lpstr>
      <vt:lpstr>Наши плюсы</vt:lpstr>
      <vt:lpstr>О рисках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Торговые алгоритмы</dc:title>
  <dc:creator>Дмитрий Михнов</dc:creator>
  <cp:lastModifiedBy>Дмитрий Михнов</cp:lastModifiedBy>
  <cp:revision>66</cp:revision>
  <dcterms:created xsi:type="dcterms:W3CDTF">2017-03-09T08:00:48Z</dcterms:created>
  <dcterms:modified xsi:type="dcterms:W3CDTF">2018-03-13T15:16:40Z</dcterms:modified>
</cp:coreProperties>
</file>